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0" r:id="rId3"/>
    <p:sldId id="262" r:id="rId4"/>
    <p:sldId id="385" r:id="rId5"/>
    <p:sldId id="323" r:id="rId6"/>
    <p:sldId id="324" r:id="rId7"/>
    <p:sldId id="386" r:id="rId8"/>
    <p:sldId id="390" r:id="rId9"/>
    <p:sldId id="376" r:id="rId10"/>
    <p:sldId id="387" r:id="rId11"/>
    <p:sldId id="388" r:id="rId12"/>
    <p:sldId id="389" r:id="rId13"/>
    <p:sldId id="269" r:id="rId14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28B"/>
    <a:srgbClr val="387824"/>
    <a:srgbClr val="003399"/>
    <a:srgbClr val="5F5F5F"/>
    <a:srgbClr val="0033CC"/>
    <a:srgbClr val="5AC13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5250" autoAdjust="0"/>
  </p:normalViewPr>
  <p:slideViewPr>
    <p:cSldViewPr>
      <p:cViewPr>
        <p:scale>
          <a:sx n="100" d="100"/>
          <a:sy n="100" d="100"/>
        </p:scale>
        <p:origin x="1090" y="58"/>
      </p:cViewPr>
      <p:guideLst>
        <p:guide orient="horz" pos="346"/>
        <p:guide pos="393"/>
        <p:guide pos="7514"/>
        <p:guide orient="horz" pos="3974"/>
        <p:guide pos="211"/>
        <p:guide orient="horz" pos="164"/>
        <p:guide orient="horz" pos="4156"/>
        <p:guide orient="horz" pos="436"/>
        <p:guide pos="5110"/>
        <p:guide pos="2842"/>
        <p:guide pos="3840"/>
        <p:guide orient="horz" pos="743"/>
        <p:guide orient="horz" pos="3547"/>
        <p:guide orient="horz" pos="522"/>
        <p:guide orient="horz" pos="3710"/>
        <p:guide orient="horz" pos="1747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pos="214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C1A12-4352-4CEA-AA7A-9D1D97881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050" y="1001813"/>
            <a:ext cx="6210300" cy="2131154"/>
          </a:xfrm>
        </p:spPr>
        <p:txBody>
          <a:bodyPr anchor="b"/>
          <a:lstStyle>
            <a:lvl1pPr algn="ctr">
              <a:defRPr sz="40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53A8A8-27E4-426A-9F93-B15F29699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050" y="3215152"/>
            <a:ext cx="6210300" cy="1477921"/>
          </a:xfrm>
        </p:spPr>
        <p:txBody>
          <a:bodyPr/>
          <a:lstStyle>
            <a:lvl1pPr marL="0" indent="0" algn="ctr">
              <a:buNone/>
              <a:defRPr sz="1630"/>
            </a:lvl1pPr>
            <a:lvl2pPr marL="310530" indent="0" algn="ctr">
              <a:buNone/>
              <a:defRPr sz="1358"/>
            </a:lvl2pPr>
            <a:lvl3pPr marL="621060" indent="0" algn="ctr">
              <a:buNone/>
              <a:defRPr sz="1223"/>
            </a:lvl3pPr>
            <a:lvl4pPr marL="931591" indent="0" algn="ctr">
              <a:buNone/>
              <a:defRPr sz="1087"/>
            </a:lvl4pPr>
            <a:lvl5pPr marL="1242121" indent="0" algn="ctr">
              <a:buNone/>
              <a:defRPr sz="1087"/>
            </a:lvl5pPr>
            <a:lvl6pPr marL="1552651" indent="0" algn="ctr">
              <a:buNone/>
              <a:defRPr sz="1087"/>
            </a:lvl6pPr>
            <a:lvl7pPr marL="1863181" indent="0" algn="ctr">
              <a:buNone/>
              <a:defRPr sz="1087"/>
            </a:lvl7pPr>
            <a:lvl8pPr marL="2173712" indent="0" algn="ctr">
              <a:buNone/>
              <a:defRPr sz="1087"/>
            </a:lvl8pPr>
            <a:lvl9pPr marL="2484242" indent="0" algn="ctr">
              <a:buNone/>
              <a:defRPr sz="108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2EB42-6C55-4811-A5B3-394726E0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548-F56A-4B2A-AF2D-BCE9BEE50077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BEBCF-C412-4B5D-9979-3E56F23A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3B622-1D98-4D22-87B8-2CDABECF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ACD7-D2FD-403C-AC28-FFA0FF78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3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  <p:sldLayoutId id="2147483660" r:id="rId12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451373-EC51-4589-8936-58EC7AFF20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6583858" y="5652988"/>
            <a:ext cx="1601577" cy="303506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0A4AFB1A-EDAE-4D62-9CFD-D7C6A63D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959"/>
            <a:ext cx="8280400" cy="6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2" b="1" dirty="0">
                <a:solidFill>
                  <a:srgbClr val="B31C17"/>
                </a:solidFill>
              </a:rPr>
              <a:t>Почему не срабатывают </a:t>
            </a:r>
            <a:br>
              <a:rPr lang="ru-RU" altLang="ru-RU" sz="1902" b="1" dirty="0">
                <a:solidFill>
                  <a:srgbClr val="B31C17"/>
                </a:solidFill>
              </a:rPr>
            </a:br>
            <a:r>
              <a:rPr lang="ru-RU" altLang="ru-RU" sz="1902" b="1" dirty="0">
                <a:solidFill>
                  <a:srgbClr val="B31C17"/>
                </a:solidFill>
              </a:rPr>
              <a:t>действующие практики развития сельских территорий?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94D57-67CE-476E-B15E-9B76A0DFB8AA}"/>
              </a:ext>
            </a:extLst>
          </p:cNvPr>
          <p:cNvSpPr txBox="1"/>
          <p:nvPr/>
        </p:nvSpPr>
        <p:spPr>
          <a:xfrm>
            <a:off x="86018" y="1866413"/>
            <a:ext cx="8108364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Сельский житель сам не может решить возникающие перед ним проблемы.</a:t>
            </a: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Он не экономист, не финансист и, как правило, у него нет бизнес-опыта. </a:t>
            </a:r>
          </a:p>
          <a:p>
            <a:endParaRPr lang="ru-RU" sz="16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Сельский житель как правило проявляет инициативу только по выбору своей деятельности, к которой у него душа лежит и есть желание этим заниматься.</a:t>
            </a: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Например, ухаживать за скотом, обрабатывать землю и т.д.</a:t>
            </a:r>
          </a:p>
          <a:p>
            <a:endParaRPr lang="ru-RU" sz="16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Сельский житель ожидает, что ему на выбор предложат несколько проработанных профессионалами бизнес-идей, которые он сможет реализовать сам или со своей семьей, или скооперировавшись с соседями. При этом он хочет быть уверенным, что в будущем он не останется «один на один» с возникающими проблемами. </a:t>
            </a:r>
          </a:p>
        </p:txBody>
      </p:sp>
    </p:spTree>
    <p:extLst>
      <p:ext uri="{BB962C8B-B14F-4D97-AF65-F5344CB8AC3E}">
        <p14:creationId xmlns:p14="http://schemas.microsoft.com/office/powerpoint/2010/main" val="54720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D3728-0177-41EA-AD39-8C9C958A0000}"/>
              </a:ext>
            </a:extLst>
          </p:cNvPr>
          <p:cNvSpPr txBox="1"/>
          <p:nvPr/>
        </p:nvSpPr>
        <p:spPr>
          <a:xfrm>
            <a:off x="179760" y="1260500"/>
            <a:ext cx="7980316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/>
              <a:t>Задачи:</a:t>
            </a:r>
            <a:endParaRPr lang="ru-RU" sz="1650" dirty="0"/>
          </a:p>
          <a:p>
            <a:pPr marL="342900" lvl="0" indent="-342900">
              <a:buFont typeface="+mj-lt"/>
              <a:buAutoNum type="arabicPeriod"/>
            </a:pPr>
            <a:r>
              <a:rPr lang="ru-RU" sz="1650" dirty="0"/>
              <a:t>Установить российских производителей и поставщиков посадочного материала лесных ягод, их производственные возможности и качество поставляемого посадочного материала.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50" dirty="0"/>
              <a:t>Установить зарубежных производителей и поставщиков посадочного материала лесных ягод (имеющих право поставок в РФ), их производственные возможности и качество поставляемого посадочного материала.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50" dirty="0"/>
              <a:t>Повести исследование целевой аудитории посадочного материала лесных ягод (Россия, Архангельская область).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50" dirty="0"/>
              <a:t>Провести анализ спроса (анализ поведения потребителей) и предложения (анализ деятельности производителей) посадочного материала лесных ягод.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50" dirty="0"/>
              <a:t>Провести анализ процесса ценообразования на посадочный материал лесных ягод. Выявление факторов, влияющих на стоимость посадочного материала.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50" dirty="0"/>
              <a:t>Провести анализ динамики развития рынка (факторы, положительно или отрицательно влияющие на состояние рынка).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50" dirty="0"/>
              <a:t>Провести оценку положительных и отрицательных политических, экономических, социальных, технологических сторон рынка (</a:t>
            </a:r>
            <a:r>
              <a:rPr lang="ru-RU" sz="1650" dirty="0" err="1"/>
              <a:t>Pest</a:t>
            </a:r>
            <a:r>
              <a:rPr lang="ru-RU" sz="1650" dirty="0"/>
              <a:t>-анализ).</a:t>
            </a:r>
          </a:p>
          <a:p>
            <a:endParaRPr lang="ru-RU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CA1E3AE-1CB5-4175-8184-F8139440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78" y="396404"/>
            <a:ext cx="7920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1" dirty="0">
                <a:solidFill>
                  <a:srgbClr val="B31C17"/>
                </a:solidFill>
              </a:rPr>
              <a:t>Техническое задание 1.</a:t>
            </a:r>
            <a:br>
              <a:rPr lang="ru-RU" altLang="ru-RU" sz="1800" b="1" dirty="0">
                <a:solidFill>
                  <a:srgbClr val="B31C17"/>
                </a:solidFill>
              </a:rPr>
            </a:br>
            <a:r>
              <a:rPr lang="ru-RU" altLang="ru-RU" sz="1800" b="1" dirty="0">
                <a:solidFill>
                  <a:srgbClr val="B31C17"/>
                </a:solidFill>
              </a:rPr>
              <a:t> Провести маркетинговые исследования рынка </a:t>
            </a:r>
            <a:br>
              <a:rPr lang="ru-RU" altLang="ru-RU" sz="1800" b="1" dirty="0">
                <a:solidFill>
                  <a:srgbClr val="B31C17"/>
                </a:solidFill>
              </a:rPr>
            </a:br>
            <a:r>
              <a:rPr lang="ru-RU" altLang="ru-RU" sz="1800" b="1" dirty="0">
                <a:solidFill>
                  <a:srgbClr val="B31C17"/>
                </a:solidFill>
              </a:rPr>
              <a:t>посадочного материала лесных ягод (по видам лесных ягод).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77053CD-3DC0-4887-9648-A850C9EAF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34613" r="21712" b="39798"/>
          <a:stretch/>
        </p:blipFill>
        <p:spPr bwMode="auto">
          <a:xfrm>
            <a:off x="7176551" y="5461149"/>
            <a:ext cx="1017831" cy="4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3E0FF-8B4D-4C81-AD55-0E27E02D4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86018" y="5637514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D3728-0177-41EA-AD39-8C9C958A0000}"/>
              </a:ext>
            </a:extLst>
          </p:cNvPr>
          <p:cNvSpPr txBox="1"/>
          <p:nvPr/>
        </p:nvSpPr>
        <p:spPr>
          <a:xfrm>
            <a:off x="179760" y="1908572"/>
            <a:ext cx="79803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Задачи:</a:t>
            </a:r>
            <a:endParaRPr lang="ru-RU" sz="1700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Провести анализ трудовых ресурсов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Провести анализ экономически активного и неактивного населения муниципального образования (отдельно по Холмогорскому району в целом).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Провести анализ сфер занятости населения территории.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Провести анализ  динамики (оттока) трудоспособного населения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Провести анализ трудового потенциала территории.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Провести оценку безработицы на территории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Провести примерный расчет потребности в трудовых ресурсах для фермерского хозяйства (по функционалу, специализации).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CA1E3AE-1CB5-4175-8184-F8139440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78" y="850558"/>
            <a:ext cx="79208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B31C17"/>
                </a:solidFill>
              </a:rPr>
              <a:t>Техническое задание 3.</a:t>
            </a:r>
            <a:br>
              <a:rPr lang="ru-RU" altLang="ru-RU" sz="1600" b="1" dirty="0">
                <a:solidFill>
                  <a:srgbClr val="B31C17"/>
                </a:solidFill>
              </a:rPr>
            </a:br>
            <a:r>
              <a:rPr lang="ru-RU" altLang="ru-RU" sz="1600" b="1" dirty="0">
                <a:solidFill>
                  <a:srgbClr val="B31C17"/>
                </a:solidFill>
              </a:rPr>
              <a:t>Провести оценку трудового потенциала и трудовых ресурсов территории размещения фермерского хозяйства - МО «</a:t>
            </a:r>
            <a:r>
              <a:rPr lang="ru-RU" altLang="ru-RU" sz="1600" b="1" dirty="0" err="1">
                <a:solidFill>
                  <a:srgbClr val="B31C17"/>
                </a:solidFill>
              </a:rPr>
              <a:t>Матигорское</a:t>
            </a:r>
            <a:r>
              <a:rPr lang="ru-RU" altLang="ru-RU" sz="1600" b="1" dirty="0">
                <a:solidFill>
                  <a:srgbClr val="B31C17"/>
                </a:solidFill>
              </a:rPr>
              <a:t>» (Холмогорский муниципальный район).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77053CD-3DC0-4887-9648-A850C9EAF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34613" r="21712" b="39798"/>
          <a:stretch/>
        </p:blipFill>
        <p:spPr bwMode="auto">
          <a:xfrm>
            <a:off x="7176551" y="5461149"/>
            <a:ext cx="1017831" cy="4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3E0FF-8B4D-4C81-AD55-0E27E02D4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86018" y="5637514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D3728-0177-41EA-AD39-8C9C958A0000}"/>
              </a:ext>
            </a:extLst>
          </p:cNvPr>
          <p:cNvSpPr txBox="1"/>
          <p:nvPr/>
        </p:nvSpPr>
        <p:spPr>
          <a:xfrm>
            <a:off x="179760" y="1908572"/>
            <a:ext cx="798031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Задачи:</a:t>
            </a:r>
            <a:endParaRPr lang="ru-RU" sz="1700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Рассчитать по каждой лесной ягоде минимальную площадь земли необходимую для создания плантации в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Рассчитать по каждой лесной ягоде минимальное количество техники и механизмов необходимых для эксплуатации плантации в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Рассчитать по каждой лесной ягоде оптимальную площадь земли необходимую для создания и эксплуатации плантации в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Рассчитать по каждой лесной ягоде минимальное количество работников необходимых для эксплуатации плантации в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Рассчитать по каждой лесной ягоде минимальное количество воды необходимой для эксплуатации плантации в МО «</a:t>
            </a:r>
            <a:r>
              <a:rPr lang="ru-RU" sz="1700" dirty="0" err="1"/>
              <a:t>Матигорское</a:t>
            </a:r>
            <a:r>
              <a:rPr lang="ru-RU" sz="1700" dirty="0"/>
              <a:t>».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CA1E3AE-1CB5-4175-8184-F8139440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78" y="828452"/>
            <a:ext cx="7920879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B31C17"/>
                </a:solidFill>
              </a:rPr>
              <a:t>Техническое задание 9.</a:t>
            </a:r>
            <a:br>
              <a:rPr lang="ru-RU" altLang="ru-RU" sz="1700" b="1" dirty="0">
                <a:solidFill>
                  <a:srgbClr val="B31C17"/>
                </a:solidFill>
              </a:rPr>
            </a:br>
            <a:r>
              <a:rPr lang="ru-RU" altLang="ru-RU" sz="1700" b="1" dirty="0">
                <a:solidFill>
                  <a:srgbClr val="B31C17"/>
                </a:solidFill>
              </a:rPr>
              <a:t>Рассчитать оптимальные ключевые параметры </a:t>
            </a:r>
            <a:br>
              <a:rPr lang="ru-RU" altLang="ru-RU" sz="1700" b="1" dirty="0">
                <a:solidFill>
                  <a:srgbClr val="B31C17"/>
                </a:solidFill>
              </a:rPr>
            </a:br>
            <a:r>
              <a:rPr lang="ru-RU" altLang="ru-RU" sz="1700" b="1" dirty="0">
                <a:solidFill>
                  <a:srgbClr val="B31C17"/>
                </a:solidFill>
              </a:rPr>
              <a:t>сельхозпредприятия по плантационному выращиванию лесных ягод </a:t>
            </a:r>
            <a:br>
              <a:rPr lang="ru-RU" altLang="ru-RU" sz="1700" b="1" dirty="0">
                <a:solidFill>
                  <a:srgbClr val="B31C17"/>
                </a:solidFill>
              </a:rPr>
            </a:br>
            <a:r>
              <a:rPr lang="ru-RU" altLang="ru-RU" sz="1700" b="1" dirty="0">
                <a:solidFill>
                  <a:srgbClr val="B31C17"/>
                </a:solidFill>
              </a:rPr>
              <a:t>в МО «</a:t>
            </a:r>
            <a:r>
              <a:rPr lang="ru-RU" altLang="ru-RU" sz="1700" b="1" dirty="0" err="1">
                <a:solidFill>
                  <a:srgbClr val="B31C17"/>
                </a:solidFill>
              </a:rPr>
              <a:t>Матигорское</a:t>
            </a:r>
            <a:r>
              <a:rPr lang="ru-RU" altLang="ru-RU" sz="1700" b="1" dirty="0">
                <a:solidFill>
                  <a:srgbClr val="B31C17"/>
                </a:solidFill>
              </a:rPr>
              <a:t>».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77053CD-3DC0-4887-9648-A850C9EAF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34613" r="21712" b="39798"/>
          <a:stretch/>
        </p:blipFill>
        <p:spPr bwMode="auto">
          <a:xfrm>
            <a:off x="7176551" y="5461149"/>
            <a:ext cx="1017831" cy="4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3E0FF-8B4D-4C81-AD55-0E27E02D4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86018" y="5637514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9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4947196"/>
            <a:ext cx="7344816" cy="564385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проектного офиса  -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Николай Склепкович</a:t>
            </a:r>
            <a:b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координатор ягодных проектов «Точки кипения САФУ» -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Кирилл Кононов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C:\Users\Мария\Pictures\Новый рисунок (1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" t="10058" r="1" b="3197"/>
          <a:stretch/>
        </p:blipFill>
        <p:spPr bwMode="auto">
          <a:xfrm>
            <a:off x="161172" y="1465389"/>
            <a:ext cx="7958056" cy="34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6969" y="811051"/>
            <a:ext cx="5966463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30" dirty="0"/>
              <a:t>Проектный офис ассоциации «Фермеры Русского Севера» </a:t>
            </a:r>
          </a:p>
          <a:p>
            <a:pPr algn="ctr"/>
            <a:r>
              <a:rPr lang="ru-RU" sz="1630" dirty="0"/>
              <a:t>приглашает к сотрудничеству всех заинтересованных лиц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16" y="5569301"/>
            <a:ext cx="5966463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73" b="1" dirty="0"/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2349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0A4AFB1A-EDAE-4D62-9CFD-D7C6A63D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1637"/>
            <a:ext cx="8280400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2" b="1" dirty="0">
                <a:solidFill>
                  <a:srgbClr val="B31C17"/>
                </a:solidFill>
              </a:rPr>
              <a:t>Для развития сельских территорий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94D57-67CE-476E-B15E-9B76A0DFB8AA}"/>
              </a:ext>
            </a:extLst>
          </p:cNvPr>
          <p:cNvSpPr txBox="1"/>
          <p:nvPr/>
        </p:nvSpPr>
        <p:spPr>
          <a:xfrm>
            <a:off x="155257" y="1373772"/>
            <a:ext cx="8039125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в регионах созданы специализированные структуры, которые действуют на убеждении, что сельский житель сам: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проявит инициативу, 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придумает производство,  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напишет бизнес-план, 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найдет финансирование, 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построит производство, 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получит продукцию,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реализует продукцию, 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получит доход, 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заплатит налоги,</a:t>
            </a:r>
          </a:p>
          <a:p>
            <a:pPr marL="232898" indent="317000">
              <a:buFont typeface="Arial" panose="020B0604020202020204" pitchFamily="34" charset="0"/>
              <a:buChar char="•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отчитается за помощь.</a:t>
            </a: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При этом сельскому жителю оказывают только консультационные услуги: как написать бизнес-план, где взять финансирование, куда сбыть продукцию...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E2C1DA-9B24-468B-BEC3-83A3B8A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46986" y="2031062"/>
            <a:ext cx="2633868" cy="2259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C022F4-30D5-4E86-8FE8-858BE8E23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6583858" y="5652988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0A4AFB1A-EDAE-4D62-9CFD-D7C6A63D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958"/>
            <a:ext cx="8280400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2" b="1" dirty="0">
                <a:solidFill>
                  <a:srgbClr val="B31C17"/>
                </a:solidFill>
              </a:rPr>
              <a:t>Мировая практика развития сельских территорий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94D57-67CE-476E-B15E-9B76A0DFB8AA}"/>
              </a:ext>
            </a:extLst>
          </p:cNvPr>
          <p:cNvSpPr txBox="1"/>
          <p:nvPr/>
        </p:nvSpPr>
        <p:spPr>
          <a:xfrm>
            <a:off x="253012" y="1400531"/>
            <a:ext cx="7716874" cy="364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В Арктической зоне стран Баренц-региона проблемы сельских поселений              в конце 20 века были такими же как и у нас:</a:t>
            </a: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- отток молодежи из сельской местности,</a:t>
            </a:r>
          </a:p>
          <a:p>
            <a:pPr marL="232898" indent="-232898">
              <a:buFontTx/>
              <a:buChar char="-"/>
            </a:pP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устаревание сельхозтехнологий и т.д.</a:t>
            </a:r>
          </a:p>
          <a:p>
            <a:pPr marL="232898" indent="-232898">
              <a:buFontTx/>
              <a:buChar char="-"/>
            </a:pPr>
            <a:endParaRPr lang="ru-RU" sz="95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В мировой практике решение проблемы не перекладывалось на фермеров.</a:t>
            </a:r>
          </a:p>
          <a:p>
            <a:endParaRPr lang="ru-RU" sz="95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В мировой практике аналогичные проблемы решались </a:t>
            </a:r>
            <a:r>
              <a:rPr lang="ru-RU" sz="1630" b="1" dirty="0">
                <a:solidFill>
                  <a:srgbClr val="B31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создание проектных офисов,</a:t>
            </a:r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 в которых группы высокопрофессиональных специалистов прорабатывали варианты развития сельских бизнесов для каждой конкретной местности с учетом климатических условий, особенностей инфраструктуры и потребности в производимой продукции.  </a:t>
            </a:r>
          </a:p>
          <a:p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Фермерам, желающим жить и работать в сельской местности, предлагались уже проработанные варианты создания бизнеса или его модернизации. </a:t>
            </a:r>
          </a:p>
          <a:p>
            <a:endParaRPr lang="ru-RU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207621-245C-4453-A177-AE5DC2F21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6583858" y="5652988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4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ЯГОДНЫЙ КООПЕРАТИВ\Презентационные материалы\Визитки\Презентация клюквы закладка первого чека.jpg">
            <a:extLst>
              <a:ext uri="{FF2B5EF4-FFF2-40B4-BE49-F238E27FC236}">
                <a16:creationId xmlns:a16="http://schemas.microsoft.com/office/drawing/2014/main" id="{F4B7C038-7552-424F-A819-B8A0826AC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9" t="55694" r="4444" b="18180"/>
          <a:stretch/>
        </p:blipFill>
        <p:spPr bwMode="auto">
          <a:xfrm>
            <a:off x="323776" y="4447070"/>
            <a:ext cx="2592288" cy="15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ACD98F8-90D9-4B16-A4D4-054AAB08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8873"/>
            <a:ext cx="8280400" cy="24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717" dirty="0"/>
              <a:t>В Архангельске создали проектный офис </a:t>
            </a:r>
          </a:p>
          <a:p>
            <a:pPr algn="ctr" eaLnBrk="1" hangingPunct="1"/>
            <a:r>
              <a:rPr lang="ru-RU" altLang="ru-RU" sz="2717" dirty="0"/>
              <a:t>по развитию экономики малых поселений </a:t>
            </a:r>
          </a:p>
          <a:p>
            <a:pPr algn="ctr" eaLnBrk="1" hangingPunct="1"/>
            <a:r>
              <a:rPr lang="ru-RU" altLang="ru-RU" sz="2717" dirty="0"/>
              <a:t>и придерживаются постулата, что</a:t>
            </a:r>
          </a:p>
          <a:p>
            <a:pPr algn="ctr" eaLnBrk="1" hangingPunct="1"/>
            <a:endParaRPr lang="ru-RU" altLang="ru-RU" sz="1358" b="1" dirty="0">
              <a:solidFill>
                <a:srgbClr val="B31C17"/>
              </a:solidFill>
            </a:endParaRPr>
          </a:p>
          <a:p>
            <a:pPr algn="ctr" eaLnBrk="1" hangingPunct="1"/>
            <a:r>
              <a:rPr lang="ru-RU" altLang="ru-RU" sz="2988" b="1" dirty="0">
                <a:solidFill>
                  <a:srgbClr val="B31C17"/>
                </a:solidFill>
              </a:rPr>
              <a:t>на Севере выращивать нужно то, </a:t>
            </a:r>
          </a:p>
          <a:p>
            <a:pPr algn="ctr" eaLnBrk="1" hangingPunct="1"/>
            <a:r>
              <a:rPr lang="ru-RU" altLang="ru-RU" sz="2988" b="1" dirty="0">
                <a:solidFill>
                  <a:srgbClr val="B31C17"/>
                </a:solidFill>
              </a:rPr>
              <a:t>что само хорошо растёт!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8E6848-B44C-402C-9C3E-4E97F149DF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6583858" y="5652988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cean Spray Receiving Station  ©Yuri Lev">
            <a:extLst>
              <a:ext uri="{FF2B5EF4-FFF2-40B4-BE49-F238E27FC236}">
                <a16:creationId xmlns:a16="http://schemas.microsoft.com/office/drawing/2014/main" id="{A0451B03-4FD8-4BFA-A9DB-70578D06D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01"/>
          <a:stretch/>
        </p:blipFill>
        <p:spPr bwMode="auto">
          <a:xfrm>
            <a:off x="479693" y="1260500"/>
            <a:ext cx="7287599" cy="438996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8035A9-D1B5-405B-94D7-EDF238F982A7}"/>
              </a:ext>
            </a:extLst>
          </p:cNvPr>
          <p:cNvSpPr/>
          <p:nvPr/>
        </p:nvSpPr>
        <p:spPr>
          <a:xfrm>
            <a:off x="467792" y="1260500"/>
            <a:ext cx="7287599" cy="56079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ru-RU" sz="1522" b="1" i="1" dirty="0" err="1">
                <a:solidFill>
                  <a:srgbClr val="B31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ru-RU" sz="1522" b="1" i="1" dirty="0">
                <a:solidFill>
                  <a:srgbClr val="B31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22" b="1" i="1" dirty="0" err="1">
                <a:solidFill>
                  <a:srgbClr val="B31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Spray</a:t>
            </a:r>
            <a:r>
              <a:rPr lang="ru-RU" sz="1522" b="1" i="1" dirty="0">
                <a:solidFill>
                  <a:srgbClr val="B31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22" dirty="0">
                <a:latin typeface="Arial" panose="020B0604020202020204" pitchFamily="34" charset="0"/>
                <a:cs typeface="Arial" panose="020B0604020202020204" pitchFamily="34" charset="0"/>
              </a:rPr>
              <a:t>– кооператив из более 700 фермерских хозяйств </a:t>
            </a:r>
          </a:p>
          <a:p>
            <a:r>
              <a:rPr lang="ru-RU" sz="1522" dirty="0">
                <a:latin typeface="Arial" panose="020B0604020202020204" pitchFamily="34" charset="0"/>
                <a:cs typeface="Arial" panose="020B0604020202020204" pitchFamily="34" charset="0"/>
              </a:rPr>
              <a:t>в шести штатах США , а также в округах Канады, Чили.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FF5C8-429F-4865-8646-32C50A27BB22}"/>
              </a:ext>
            </a:extLst>
          </p:cNvPr>
          <p:cNvSpPr txBox="1"/>
          <p:nvPr/>
        </p:nvSpPr>
        <p:spPr>
          <a:xfrm>
            <a:off x="1031902" y="849867"/>
            <a:ext cx="6248329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2" b="1" dirty="0">
                <a:solidFill>
                  <a:srgbClr val="B31C1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дикоросам «Велосипед» давно изобретён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091B2-C5B7-45DD-86F5-01B88AB29EBC}"/>
              </a:ext>
            </a:extLst>
          </p:cNvPr>
          <p:cNvSpPr txBox="1"/>
          <p:nvPr/>
        </p:nvSpPr>
        <p:spPr>
          <a:xfrm>
            <a:off x="479693" y="5058979"/>
            <a:ext cx="7275698" cy="59400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30" b="1" dirty="0">
                <a:solidFill>
                  <a:srgbClr val="B31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 был основан в 1930г.</a:t>
            </a:r>
          </a:p>
          <a:p>
            <a:pPr algn="ctr"/>
            <a:r>
              <a:rPr lang="ru-RU" sz="1630" dirty="0">
                <a:latin typeface="Arial" panose="020B0604020202020204" pitchFamily="34" charset="0"/>
                <a:cs typeface="Arial" panose="020B0604020202020204" pitchFamily="34" charset="0"/>
              </a:rPr>
              <a:t>На снимке – приемная станция компании в Нью-Джерси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6F85A-1B99-49F9-B3B5-37D0F3A252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6583858" y="5652988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0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Мария\Pictures\Новый рисунок (56).bmp">
            <a:extLst>
              <a:ext uri="{FF2B5EF4-FFF2-40B4-BE49-F238E27FC236}">
                <a16:creationId xmlns:a16="http://schemas.microsoft.com/office/drawing/2014/main" id="{9627CBE4-6582-4C02-881D-6D1FD8D3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1" y="1957941"/>
            <a:ext cx="6247917" cy="3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A3FBDD-C48F-4A52-A1E3-9078F493DBE0}"/>
              </a:ext>
            </a:extLst>
          </p:cNvPr>
          <p:cNvSpPr txBox="1"/>
          <p:nvPr/>
        </p:nvSpPr>
        <p:spPr>
          <a:xfrm>
            <a:off x="291695" y="1339531"/>
            <a:ext cx="7697008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30" b="1" dirty="0">
                <a:latin typeface="Arial" panose="020B0604020202020204" pitchFamily="34" charset="0"/>
                <a:cs typeface="Arial" panose="020B0604020202020204" pitchFamily="34" charset="0"/>
              </a:rPr>
              <a:t>«Комитет по продвижению клюквы США в мире» </a:t>
            </a:r>
          </a:p>
          <a:p>
            <a:pPr algn="ctr"/>
            <a:r>
              <a:rPr lang="ru-RU" sz="163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интересы 1200 производителей клюквы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C698A-DE46-4CBF-9479-7843F9760BC2}"/>
              </a:ext>
            </a:extLst>
          </p:cNvPr>
          <p:cNvSpPr txBox="1"/>
          <p:nvPr/>
        </p:nvSpPr>
        <p:spPr>
          <a:xfrm>
            <a:off x="319925" y="947466"/>
            <a:ext cx="7640551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2" b="1" dirty="0">
                <a:solidFill>
                  <a:srgbClr val="B31C1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 взаимодействия науки, бизнеса и власти за рубежом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4356FC-36C9-4AD6-9336-B022A6C2A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6583858" y="5652988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F10989-4820-4795-9303-58C074E127D6}"/>
              </a:ext>
            </a:extLst>
          </p:cNvPr>
          <p:cNvSpPr txBox="1"/>
          <p:nvPr/>
        </p:nvSpPr>
        <p:spPr>
          <a:xfrm>
            <a:off x="316983" y="2619452"/>
            <a:ext cx="7555865" cy="176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73" b="1" dirty="0">
                <a:solidFill>
                  <a:srgbClr val="C43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науки, бизнеса и власти </a:t>
            </a:r>
          </a:p>
          <a:p>
            <a:pPr algn="ctr"/>
            <a:r>
              <a:rPr lang="ru-RU" sz="2173" b="1" dirty="0">
                <a:solidFill>
                  <a:srgbClr val="C43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развитии экономики малых поселений Севера, Сибири и удаленных районов РФ </a:t>
            </a:r>
          </a:p>
          <a:p>
            <a:pPr algn="ctr"/>
            <a:r>
              <a:rPr lang="ru-RU" sz="2173" b="1" dirty="0">
                <a:solidFill>
                  <a:srgbClr val="C43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МО «</a:t>
            </a:r>
            <a:r>
              <a:rPr lang="ru-RU" sz="2173" b="1" dirty="0" err="1">
                <a:solidFill>
                  <a:srgbClr val="C43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Матигорское</a:t>
            </a:r>
            <a:r>
              <a:rPr lang="ru-RU" sz="2173" b="1" dirty="0">
                <a:solidFill>
                  <a:srgbClr val="C43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173" b="1" dirty="0">
                <a:solidFill>
                  <a:srgbClr val="C43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Холмогорского района Архангельской области</a:t>
            </a:r>
            <a:endParaRPr lang="ru-RU" sz="81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C558AB-B8DB-4061-A08E-06B1F5875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4769094" y="1629123"/>
            <a:ext cx="3079138" cy="5835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53D60D1-C292-40FD-84F1-16C52A2F8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34613" r="21712" b="39798"/>
          <a:stretch/>
        </p:blipFill>
        <p:spPr bwMode="auto">
          <a:xfrm>
            <a:off x="539800" y="1461969"/>
            <a:ext cx="2023636" cy="9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A662B-0F44-40C1-8F8B-FA2C7E388F0C}"/>
              </a:ext>
            </a:extLst>
          </p:cNvPr>
          <p:cNvSpPr txBox="1"/>
          <p:nvPr/>
        </p:nvSpPr>
        <p:spPr>
          <a:xfrm>
            <a:off x="1429563" y="5580980"/>
            <a:ext cx="533207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30" dirty="0"/>
              <a:t>Международная конференция «Ягоды Росси 2020»</a:t>
            </a:r>
          </a:p>
        </p:txBody>
      </p:sp>
      <p:pic>
        <p:nvPicPr>
          <p:cNvPr id="8" name="Изображение 2">
            <a:extLst>
              <a:ext uri="{FF2B5EF4-FFF2-40B4-BE49-F238E27FC236}">
                <a16:creationId xmlns:a16="http://schemas.microsoft.com/office/drawing/2014/main" id="{E4305C50-EDAC-4B11-B67A-8914553268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23" y="1385250"/>
            <a:ext cx="1170684" cy="9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EC0F0-454C-44B6-B417-3B0D6C762D86}"/>
              </a:ext>
            </a:extLst>
          </p:cNvPr>
          <p:cNvSpPr txBox="1"/>
          <p:nvPr/>
        </p:nvSpPr>
        <p:spPr>
          <a:xfrm>
            <a:off x="3420120" y="4788892"/>
            <a:ext cx="4566169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8" b="1" dirty="0">
                <a:latin typeface="Arial" panose="020B0604020202020204" pitchFamily="34" charset="0"/>
                <a:cs typeface="Arial" panose="020B0604020202020204" pitchFamily="34" charset="0"/>
              </a:rPr>
              <a:t>Кирилл Кононов</a:t>
            </a:r>
            <a:endParaRPr lang="en-US" sz="135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358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 ягодных проектов «Точки кипения САФУ»</a:t>
            </a:r>
          </a:p>
        </p:txBody>
      </p:sp>
    </p:spTree>
    <p:extLst>
      <p:ext uri="{BB962C8B-B14F-4D97-AF65-F5344CB8AC3E}">
        <p14:creationId xmlns:p14="http://schemas.microsoft.com/office/powerpoint/2010/main" val="49621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D3728-0177-41EA-AD39-8C9C958A0000}"/>
              </a:ext>
            </a:extLst>
          </p:cNvPr>
          <p:cNvSpPr txBox="1"/>
          <p:nvPr/>
        </p:nvSpPr>
        <p:spPr>
          <a:xfrm>
            <a:off x="225829" y="1768038"/>
            <a:ext cx="7828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Типовой проект фермерского хозяйства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 плантационному выращиванию лесных ягод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под механизированную уборку урожая для МО 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Матигорское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 Холмогорского района Архангельской области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800" b="1" dirty="0">
                <a:solidFill>
                  <a:srgbClr val="C432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исследований (в области маркетинга, финансов, технологий и др.) для определения потенциала  плантационного выращивания ягодных дикоросов как основы экономики малых поселений Севера.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E3C9B16-72A0-4FC4-8044-588C54E53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34613" r="21712" b="39798"/>
          <a:stretch/>
        </p:blipFill>
        <p:spPr bwMode="auto">
          <a:xfrm>
            <a:off x="7176551" y="5461149"/>
            <a:ext cx="1017831" cy="4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B427DD-DE19-4E02-8315-99EE3914A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86018" y="5637514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D3728-0177-41EA-AD39-8C9C958A0000}"/>
              </a:ext>
            </a:extLst>
          </p:cNvPr>
          <p:cNvSpPr txBox="1"/>
          <p:nvPr/>
        </p:nvSpPr>
        <p:spPr>
          <a:xfrm>
            <a:off x="179760" y="1260500"/>
            <a:ext cx="798031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Провести маркетинговые исследования рынка посадочного материала лесных ягод (по видам лесных ягод).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Провести маркетинговые исследования потребительского рынка лесных ягод (по видам ягод). Исследование структуры потребительского рынка лесных ягод.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Провести оценку трудового потенциала и трудовых ресурсов территории размещения фермерского хозяйства - МО «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Матигорское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» (Холмогорский муниципальный район).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Провести оценку свободных земельных ресурсов МО «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Матигорское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» пригодных для плантационного выращивания лесных ягод.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Изучить и проанализировать технологии плантационного выращивания лесных ягод.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Изучить виды, методы и способы механизации и автоматизации сбора лесных ягод. Проанализировать рынок приспособлений для ручного сбора лесных ягод.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виды и сорта лесных ягод, экономически выгодных для плантационного выращивания в МО «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Матигорское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Провести анализ доступных источников финансирования (в том числе грантов).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Рассчитать оптимальные ключевые параметры сельхозпредприятия по плантационному выращиванию лесных ягод в МО «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Матигорское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CA1E3AE-1CB5-4175-8184-F8139440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55" y="803450"/>
            <a:ext cx="630049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2" b="1" dirty="0">
                <a:solidFill>
                  <a:srgbClr val="B31C17"/>
                </a:solidFill>
              </a:rPr>
              <a:t>ТЕХНИЧЕСКИЕ ЗАДАНИЯ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77053CD-3DC0-4887-9648-A850C9EAF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34613" r="21712" b="39798"/>
          <a:stretch/>
        </p:blipFill>
        <p:spPr bwMode="auto">
          <a:xfrm>
            <a:off x="7176551" y="5461149"/>
            <a:ext cx="1017831" cy="4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3E0FF-8B4D-4C81-AD55-0E27E02D4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86018" y="5637514"/>
            <a:ext cx="1601577" cy="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2650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4280</TotalTime>
  <Words>1045</Words>
  <Application>Microsoft Office PowerPoint</Application>
  <PresentationFormat>Произвольный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Wf17_presentation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Руководитель проектного офиса  - Николай Склепкович координатор ягодных проектов «Точки кипения САФУ» - Кирилл Кононов</vt:lpstr>
    </vt:vector>
  </TitlesOfParts>
  <Manager/>
  <Company>Berry-Union.RU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Атриум ДНС</cp:lastModifiedBy>
  <cp:revision>41</cp:revision>
  <cp:lastPrinted>2017-09-01T08:27:00Z</cp:lastPrinted>
  <dcterms:created xsi:type="dcterms:W3CDTF">2017-08-31T15:35:35Z</dcterms:created>
  <dcterms:modified xsi:type="dcterms:W3CDTF">2020-02-27T21:29:30Z</dcterms:modified>
  <cp:category/>
</cp:coreProperties>
</file>